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0" r:id="rId5"/>
    <p:sldId id="262" r:id="rId6"/>
    <p:sldId id="263" r:id="rId7"/>
    <p:sldId id="277" r:id="rId8"/>
    <p:sldId id="279" r:id="rId9"/>
    <p:sldId id="281" r:id="rId10"/>
    <p:sldId id="282" r:id="rId11"/>
    <p:sldId id="290" r:id="rId12"/>
    <p:sldId id="288" r:id="rId13"/>
    <p:sldId id="283" r:id="rId14"/>
    <p:sldId id="284" r:id="rId15"/>
    <p:sldId id="285" r:id="rId16"/>
    <p:sldId id="289" r:id="rId17"/>
    <p:sldId id="268" r:id="rId18"/>
    <p:sldId id="292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1B02-5330-47A7-91F9-7CD6D1BCD4F2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52DC-EC4B-4224-83F6-52A140677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544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1B02-5330-47A7-91F9-7CD6D1BCD4F2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52DC-EC4B-4224-83F6-52A140677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269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1B02-5330-47A7-91F9-7CD6D1BCD4F2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52DC-EC4B-4224-83F6-52A140677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044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6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8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08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10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2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1B02-5330-47A7-91F9-7CD6D1BCD4F2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52DC-EC4B-4224-83F6-52A140677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0181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49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3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1B02-5330-47A7-91F9-7CD6D1BCD4F2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52DC-EC4B-4224-83F6-52A140677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5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1B02-5330-47A7-91F9-7CD6D1BCD4F2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52DC-EC4B-4224-83F6-52A140677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466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1B02-5330-47A7-91F9-7CD6D1BCD4F2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52DC-EC4B-4224-83F6-52A140677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728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1B02-5330-47A7-91F9-7CD6D1BCD4F2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52DC-EC4B-4224-83F6-52A140677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80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1B02-5330-47A7-91F9-7CD6D1BCD4F2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52DC-EC4B-4224-83F6-52A140677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359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1B02-5330-47A7-91F9-7CD6D1BCD4F2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52DC-EC4B-4224-83F6-52A140677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637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1B02-5330-47A7-91F9-7CD6D1BCD4F2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52DC-EC4B-4224-83F6-52A140677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221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1B02-5330-47A7-91F9-7CD6D1BCD4F2}" type="datetimeFigureOut">
              <a:rPr lang="en-IN" smtClean="0"/>
              <a:t>05-01-2020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D52DC-EC4B-4224-83F6-52A1406779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776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3668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Community Engagement to Strengthen Public Health </a:t>
            </a:r>
            <a:r>
              <a:rPr lang="en-IN" dirty="0" smtClean="0">
                <a:solidFill>
                  <a:srgbClr val="FF0000"/>
                </a:solidFill>
              </a:rPr>
              <a:t>System and Access to Medicines: </a:t>
            </a:r>
            <a:r>
              <a:rPr lang="en-IN" dirty="0" smtClean="0">
                <a:solidFill>
                  <a:srgbClr val="FF0000"/>
                </a:solidFill>
              </a:rPr>
              <a:t>Trajectory and Possibilities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4197"/>
            <a:ext cx="9144000" cy="1655762"/>
          </a:xfrm>
        </p:spPr>
        <p:txBody>
          <a:bodyPr/>
          <a:lstStyle/>
          <a:p>
            <a:endParaRPr lang="en-IN" dirty="0" smtClean="0"/>
          </a:p>
          <a:p>
            <a:r>
              <a:rPr lang="en-IN" smtClean="0"/>
              <a:t>Jyotsna Singh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92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Calling out Donations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4953000" cy="1904999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Donations weaken </a:t>
            </a:r>
            <a:r>
              <a:rPr lang="en-IN" dirty="0" err="1" smtClean="0"/>
              <a:t>Govt’s</a:t>
            </a:r>
            <a:r>
              <a:rPr lang="en-IN" dirty="0" smtClean="0"/>
              <a:t> capacity to negotiate</a:t>
            </a:r>
          </a:p>
          <a:p>
            <a:r>
              <a:rPr lang="en-IN" dirty="0" smtClean="0"/>
              <a:t>J&amp;J – linking hip implants and </a:t>
            </a:r>
            <a:r>
              <a:rPr lang="en-IN" dirty="0" err="1" smtClean="0"/>
              <a:t>Bdq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2050" name="Picture 2" descr="C:\Users\Jyotsna\Desktop\pre-conference\Donations_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577">
            <a:off x="4097449" y="4370865"/>
            <a:ext cx="6174111" cy="152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yotsna\Desktop\pre-conference\Donations_N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795">
            <a:off x="2765751" y="2969699"/>
            <a:ext cx="6984308" cy="15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3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From older to new better regimens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124200" cy="4525963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From </a:t>
            </a:r>
            <a:r>
              <a:rPr lang="en-IN" dirty="0" err="1" smtClean="0"/>
              <a:t>injectables</a:t>
            </a:r>
            <a:r>
              <a:rPr lang="en-IN" dirty="0" smtClean="0"/>
              <a:t> to </a:t>
            </a:r>
            <a:r>
              <a:rPr lang="en-IN" b="1" dirty="0" smtClean="0">
                <a:solidFill>
                  <a:srgbClr val="FF0000"/>
                </a:solidFill>
              </a:rPr>
              <a:t>all-oral regimen</a:t>
            </a:r>
          </a:p>
          <a:p>
            <a:endParaRPr lang="en-IN" dirty="0"/>
          </a:p>
          <a:p>
            <a:r>
              <a:rPr lang="en-US" i="1" dirty="0"/>
              <a:t>scale up </a:t>
            </a:r>
            <a:r>
              <a:rPr lang="en-US" i="1" dirty="0" smtClean="0"/>
              <a:t>of universal </a:t>
            </a:r>
            <a:r>
              <a:rPr lang="en-US" i="1" dirty="0"/>
              <a:t>Drug Susceptibility Testing (DST) </a:t>
            </a:r>
            <a:endParaRPr lang="en-US" i="1" dirty="0" smtClean="0"/>
          </a:p>
          <a:p>
            <a:endParaRPr lang="en-IN" dirty="0"/>
          </a:p>
          <a:p>
            <a:r>
              <a:rPr lang="en-US" dirty="0" smtClean="0"/>
              <a:t>ICMR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i="1" dirty="0"/>
              <a:t>prioritize clinical trials for short-course oral M/XDR-TB regimens </a:t>
            </a:r>
            <a:endParaRPr lang="en-US" dirty="0"/>
          </a:p>
          <a:p>
            <a:endParaRPr lang="en-US" dirty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1028" name="Picture 4" descr="C:\Users\Jyotsna\Desktop\pre-conference\Injec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4524"/>
            <a:ext cx="4343400" cy="52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Fighting against patents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14" y="1447801"/>
            <a:ext cx="5715000" cy="2979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96200" y="1600201"/>
            <a:ext cx="2514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96200" y="1447801"/>
            <a:ext cx="2514600" cy="3200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Endorsed by 93 national and international individuals and organisation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new, patented TB drugs solely dependent on imports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Patents till 2023, Indian manufacturers hesitant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5000" y="4800600"/>
            <a:ext cx="83058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dependence on Voluntary Licensing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Alternate producers –&gt; competition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 access globally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3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Fight against patents: Drug Action Forum Karnataka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16" y="1905001"/>
            <a:ext cx="7862735" cy="196856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76616" y="4572001"/>
            <a:ext cx="7862735" cy="115006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Dr.</a:t>
            </a:r>
            <a:r>
              <a:rPr kumimoji="0" lang="en-I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Gopal </a:t>
            </a:r>
            <a:r>
              <a:rPr kumimoji="0" lang="en-IN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Dabade</a:t>
            </a:r>
            <a:r>
              <a:rPr kumimoji="0" lang="en-I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from Drug Action Forum – Karnataka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CL for both </a:t>
            </a:r>
            <a:r>
              <a:rPr kumimoji="0" lang="en-IN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Bdq</a:t>
            </a:r>
            <a:r>
              <a:rPr kumimoji="0" lang="en-I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and </a:t>
            </a:r>
            <a:r>
              <a:rPr kumimoji="0" lang="en-IN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Dlm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Govt. Response – passing the buck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0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Opposition to </a:t>
            </a:r>
            <a:r>
              <a:rPr lang="en-IN" dirty="0" err="1" smtClean="0">
                <a:solidFill>
                  <a:srgbClr val="FF0000"/>
                </a:solidFill>
              </a:rPr>
              <a:t>evergreening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Patent by Johnson and Johnson for salt formulation for </a:t>
            </a:r>
            <a:r>
              <a:rPr lang="en-IN" dirty="0" err="1" smtClean="0"/>
              <a:t>Bedaquiline</a:t>
            </a:r>
            <a:endParaRPr lang="en-IN" dirty="0" smtClean="0"/>
          </a:p>
          <a:p>
            <a:r>
              <a:rPr lang="en-IN" dirty="0" smtClean="0"/>
              <a:t>Not allowed under Indian Patent Law</a:t>
            </a:r>
          </a:p>
          <a:p>
            <a:r>
              <a:rPr lang="en-IN" dirty="0" smtClean="0"/>
              <a:t>Report by lawyers in 2018 – 72% bogus pharmaceutical patents between 2010-16</a:t>
            </a:r>
          </a:p>
          <a:p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01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>
                <a:solidFill>
                  <a:srgbClr val="FF0000"/>
                </a:solidFill>
              </a:rPr>
              <a:t>Opposition to </a:t>
            </a:r>
            <a:r>
              <a:rPr lang="en-IN" dirty="0" err="1">
                <a:solidFill>
                  <a:srgbClr val="FF0000"/>
                </a:solidFill>
              </a:rPr>
              <a:t>evergreening</a:t>
            </a:r>
            <a:r>
              <a:rPr lang="en-IN" dirty="0">
                <a:solidFill>
                  <a:srgbClr val="FF0000"/>
                </a:solidFill>
              </a:rPr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761406" cy="1644444"/>
          </a:xfrm>
        </p:spPr>
        <p:txBody>
          <a:bodyPr/>
          <a:lstStyle/>
          <a:p>
            <a:r>
              <a:rPr lang="en-IN" dirty="0"/>
              <a:t>Filed by LC </a:t>
            </a:r>
            <a:r>
              <a:rPr lang="en-IN" dirty="0" smtClean="0"/>
              <a:t>in Feb 2019 on </a:t>
            </a:r>
            <a:r>
              <a:rPr lang="en-IN" dirty="0"/>
              <a:t>behalf of two TB survivors with support from MSF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94" y="2895600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98" y="3244646"/>
            <a:ext cx="5532276" cy="31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81000"/>
            <a:ext cx="3559585" cy="23642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304800"/>
            <a:ext cx="3962399" cy="2648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6" y="3048000"/>
            <a:ext cx="5352284" cy="35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Slogans – Hindi and translation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3124200" cy="4648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2200" dirty="0"/>
              <a:t>1. </a:t>
            </a:r>
            <a:r>
              <a:rPr lang="hi-IN" sz="2200" dirty="0"/>
              <a:t>टी. बी. के लम्बे इलाज से आज़ादी</a:t>
            </a:r>
            <a:endParaRPr lang="en-IN" sz="2200" dirty="0"/>
          </a:p>
          <a:p>
            <a:pPr marL="0" indent="0">
              <a:buNone/>
            </a:pPr>
            <a:r>
              <a:rPr lang="en-IN" sz="2200" dirty="0"/>
              <a:t>T.B. </a:t>
            </a:r>
            <a:r>
              <a:rPr lang="en-IN" sz="2200" dirty="0" err="1"/>
              <a:t>ke</a:t>
            </a:r>
            <a:r>
              <a:rPr lang="en-IN" sz="2200" dirty="0"/>
              <a:t> </a:t>
            </a:r>
            <a:r>
              <a:rPr lang="en-IN" sz="2200" dirty="0" err="1"/>
              <a:t>lambe</a:t>
            </a:r>
            <a:r>
              <a:rPr lang="en-IN" sz="2200" dirty="0"/>
              <a:t> </a:t>
            </a:r>
            <a:r>
              <a:rPr lang="en-IN" sz="2200" dirty="0" err="1"/>
              <a:t>ilaj</a:t>
            </a:r>
            <a:r>
              <a:rPr lang="en-IN" sz="2200" dirty="0"/>
              <a:t> say </a:t>
            </a:r>
            <a:r>
              <a:rPr lang="en-IN" sz="2200" dirty="0" err="1"/>
              <a:t>Azaadi</a:t>
            </a:r>
            <a:endParaRPr lang="en-IN" sz="2200" dirty="0"/>
          </a:p>
          <a:p>
            <a:pPr marL="0" indent="0">
              <a:buNone/>
            </a:pPr>
            <a:r>
              <a:rPr lang="en-IN" sz="2200" dirty="0"/>
              <a:t>Freedom from longer T.B. regimens</a:t>
            </a:r>
          </a:p>
          <a:p>
            <a:pPr marL="0" indent="0">
              <a:buNone/>
            </a:pPr>
            <a:endParaRPr lang="en-IN" sz="2200" dirty="0"/>
          </a:p>
          <a:p>
            <a:pPr marL="0" indent="0">
              <a:buNone/>
            </a:pPr>
            <a:r>
              <a:rPr lang="en-IN" sz="2200" dirty="0"/>
              <a:t>2. </a:t>
            </a:r>
            <a:r>
              <a:rPr lang="hi-IN" sz="2200" dirty="0"/>
              <a:t>दर्दनाक इंजेक्शंस से आज़ादी</a:t>
            </a:r>
            <a:endParaRPr lang="en-IN" sz="2200" dirty="0"/>
          </a:p>
          <a:p>
            <a:pPr marL="0" indent="0">
              <a:buNone/>
            </a:pPr>
            <a:r>
              <a:rPr lang="en-IN" sz="2200" dirty="0" err="1"/>
              <a:t>Dardnaak</a:t>
            </a:r>
            <a:r>
              <a:rPr lang="en-IN" sz="2200" dirty="0"/>
              <a:t> injections say </a:t>
            </a:r>
            <a:r>
              <a:rPr lang="en-IN" sz="2200" dirty="0" err="1"/>
              <a:t>Azaadi</a:t>
            </a:r>
            <a:endParaRPr lang="en-IN" sz="2200" dirty="0"/>
          </a:p>
          <a:p>
            <a:pPr marL="0" indent="0">
              <a:buNone/>
            </a:pPr>
            <a:r>
              <a:rPr lang="en-IN" sz="2200" dirty="0"/>
              <a:t>Freedom from painful injections</a:t>
            </a:r>
          </a:p>
          <a:p>
            <a:pPr marL="0" indent="0">
              <a:buNone/>
            </a:pPr>
            <a:endParaRPr lang="en-IN" sz="2200" dirty="0"/>
          </a:p>
          <a:p>
            <a:pPr marL="0" indent="0">
              <a:buNone/>
            </a:pPr>
            <a:r>
              <a:rPr lang="en-IN" sz="2200" dirty="0"/>
              <a:t>3. </a:t>
            </a:r>
            <a:r>
              <a:rPr lang="hi-IN" sz="2200" dirty="0"/>
              <a:t>दवाओं के पेटेंट्स से आज़ादी</a:t>
            </a:r>
            <a:endParaRPr lang="en-IN" sz="2200" dirty="0"/>
          </a:p>
          <a:p>
            <a:pPr marL="0" indent="0">
              <a:buNone/>
            </a:pPr>
            <a:r>
              <a:rPr lang="en-IN" sz="2200" dirty="0" err="1"/>
              <a:t>Dawaon</a:t>
            </a:r>
            <a:r>
              <a:rPr lang="en-IN" sz="2200" dirty="0"/>
              <a:t> </a:t>
            </a:r>
            <a:r>
              <a:rPr lang="en-IN" sz="2200" dirty="0" err="1"/>
              <a:t>ke</a:t>
            </a:r>
            <a:r>
              <a:rPr lang="en-IN" sz="2200" dirty="0"/>
              <a:t> patents say </a:t>
            </a:r>
            <a:r>
              <a:rPr lang="en-IN" sz="2200" dirty="0" err="1"/>
              <a:t>Azaadi</a:t>
            </a:r>
            <a:endParaRPr lang="en-IN" sz="2200" dirty="0"/>
          </a:p>
          <a:p>
            <a:pPr marL="0" indent="0">
              <a:buNone/>
            </a:pPr>
            <a:r>
              <a:rPr lang="en-IN" sz="2200" dirty="0"/>
              <a:t>Freedom from patents of medicines</a:t>
            </a:r>
          </a:p>
          <a:p>
            <a:pPr marL="0" indent="0">
              <a:buNone/>
            </a:pPr>
            <a:endParaRPr lang="en-IN" sz="2200" dirty="0"/>
          </a:p>
          <a:p>
            <a:pPr marL="0" indent="0">
              <a:buNone/>
            </a:pPr>
            <a:r>
              <a:rPr lang="en-IN" sz="2200" dirty="0"/>
              <a:t>4. </a:t>
            </a:r>
            <a:r>
              <a:rPr lang="hi-IN" sz="2200" dirty="0"/>
              <a:t>दवाओंकी महंगाई से आज़ादी</a:t>
            </a:r>
            <a:endParaRPr lang="en-IN" sz="2200" dirty="0"/>
          </a:p>
          <a:p>
            <a:pPr marL="0" indent="0">
              <a:buNone/>
            </a:pPr>
            <a:r>
              <a:rPr lang="en-IN" sz="2200" dirty="0" err="1"/>
              <a:t>Dawaon</a:t>
            </a:r>
            <a:r>
              <a:rPr lang="en-IN" sz="2200" dirty="0"/>
              <a:t> </a:t>
            </a:r>
            <a:r>
              <a:rPr lang="en-IN" sz="2200" dirty="0" err="1"/>
              <a:t>ki</a:t>
            </a:r>
            <a:r>
              <a:rPr lang="en-IN" sz="2200" dirty="0"/>
              <a:t> </a:t>
            </a:r>
            <a:r>
              <a:rPr lang="en-IN" sz="2200" dirty="0" err="1"/>
              <a:t>mehengai</a:t>
            </a:r>
            <a:r>
              <a:rPr lang="en-IN" sz="2200" dirty="0"/>
              <a:t> say </a:t>
            </a:r>
            <a:r>
              <a:rPr lang="en-IN" sz="2200" dirty="0" err="1"/>
              <a:t>Azaadi</a:t>
            </a:r>
            <a:endParaRPr lang="en-IN" sz="2200" dirty="0"/>
          </a:p>
          <a:p>
            <a:pPr marL="0" indent="0">
              <a:buNone/>
            </a:pPr>
            <a:r>
              <a:rPr lang="en-IN" sz="2200" dirty="0"/>
              <a:t>Freedom from high prices of medicines</a:t>
            </a:r>
          </a:p>
          <a:p>
            <a:pPr marL="0" indent="0">
              <a:buNone/>
            </a:pPr>
            <a:endParaRPr lang="en-IN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600201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200" dirty="0"/>
              <a:t>5. </a:t>
            </a:r>
            <a:r>
              <a:rPr lang="hi-IN" sz="2200" dirty="0"/>
              <a:t>लालफीताशाही से आज़ादी</a:t>
            </a:r>
            <a:endParaRPr lang="en-IN" sz="2200" dirty="0"/>
          </a:p>
          <a:p>
            <a:pPr marL="0" indent="0">
              <a:buNone/>
            </a:pPr>
            <a:r>
              <a:rPr lang="en-IN" sz="2200" dirty="0" err="1"/>
              <a:t>Laalfitashahi</a:t>
            </a:r>
            <a:r>
              <a:rPr lang="en-IN" sz="2200" dirty="0"/>
              <a:t> say </a:t>
            </a:r>
            <a:r>
              <a:rPr lang="en-IN" sz="2200" dirty="0" err="1"/>
              <a:t>Azaadi</a:t>
            </a:r>
            <a:endParaRPr lang="en-IN" sz="2200" dirty="0"/>
          </a:p>
          <a:p>
            <a:pPr marL="0" indent="0">
              <a:buNone/>
            </a:pPr>
            <a:r>
              <a:rPr lang="en-IN" sz="2200" dirty="0"/>
              <a:t>Freedom from red-</a:t>
            </a:r>
            <a:r>
              <a:rPr lang="en-IN" sz="2200" dirty="0" err="1"/>
              <a:t>tapism</a:t>
            </a:r>
            <a:endParaRPr lang="en-IN" sz="2200" dirty="0"/>
          </a:p>
          <a:p>
            <a:pPr marL="0" indent="0">
              <a:buNone/>
            </a:pPr>
            <a:endParaRPr lang="en-IN" sz="2200" dirty="0"/>
          </a:p>
          <a:p>
            <a:pPr marL="0" indent="0">
              <a:buNone/>
            </a:pPr>
            <a:r>
              <a:rPr lang="en-IN" sz="2200" dirty="0"/>
              <a:t>6. </a:t>
            </a:r>
            <a:r>
              <a:rPr lang="hi-IN" sz="2200" dirty="0"/>
              <a:t>दवाओंके स्टॉकआउट्स से आज़ादी</a:t>
            </a:r>
            <a:endParaRPr lang="en-IN" sz="2200" dirty="0"/>
          </a:p>
          <a:p>
            <a:pPr marL="0" indent="0">
              <a:buNone/>
            </a:pPr>
            <a:r>
              <a:rPr lang="en-IN" sz="2200" dirty="0" err="1"/>
              <a:t>Dawaon</a:t>
            </a:r>
            <a:r>
              <a:rPr lang="en-IN" sz="2200" dirty="0"/>
              <a:t> </a:t>
            </a:r>
            <a:r>
              <a:rPr lang="en-IN" sz="2200" dirty="0" err="1"/>
              <a:t>ke</a:t>
            </a:r>
            <a:r>
              <a:rPr lang="en-IN" sz="2200" dirty="0"/>
              <a:t> stock-outs say </a:t>
            </a:r>
            <a:r>
              <a:rPr lang="en-IN" sz="2200" dirty="0" err="1"/>
              <a:t>Azaadi</a:t>
            </a:r>
            <a:endParaRPr lang="en-IN" sz="2200" dirty="0"/>
          </a:p>
          <a:p>
            <a:pPr marL="0" indent="0">
              <a:buNone/>
            </a:pPr>
            <a:r>
              <a:rPr lang="en-IN" sz="2200" dirty="0"/>
              <a:t>Freedom from stock-outs of medicines</a:t>
            </a:r>
          </a:p>
          <a:p>
            <a:pPr marL="0" indent="0">
              <a:buNone/>
            </a:pPr>
            <a:endParaRPr lang="en-IN" sz="2200" dirty="0"/>
          </a:p>
          <a:p>
            <a:pPr marL="0" indent="0">
              <a:buNone/>
            </a:pPr>
            <a:r>
              <a:rPr lang="en-IN" sz="2200" dirty="0"/>
              <a:t>7. </a:t>
            </a:r>
            <a:r>
              <a:rPr lang="hi-IN" sz="2200" dirty="0"/>
              <a:t>हम चाहे टी. बी. से आज़ादी</a:t>
            </a:r>
            <a:endParaRPr lang="en-IN" sz="2200" dirty="0"/>
          </a:p>
          <a:p>
            <a:pPr marL="0" indent="0">
              <a:buNone/>
            </a:pPr>
            <a:r>
              <a:rPr lang="en-IN" sz="2200" dirty="0"/>
              <a:t>Hum </a:t>
            </a:r>
            <a:r>
              <a:rPr lang="en-IN" sz="2200" dirty="0" err="1"/>
              <a:t>chahe</a:t>
            </a:r>
            <a:r>
              <a:rPr lang="en-IN" sz="2200" dirty="0"/>
              <a:t> T.B. say </a:t>
            </a:r>
            <a:r>
              <a:rPr lang="en-IN" sz="2200" dirty="0" err="1"/>
              <a:t>Azaadi</a:t>
            </a:r>
            <a:endParaRPr lang="en-IN" sz="2200" dirty="0"/>
          </a:p>
          <a:p>
            <a:pPr marL="0" indent="0">
              <a:buNone/>
            </a:pPr>
            <a:r>
              <a:rPr lang="en-IN" sz="2200" dirty="0"/>
              <a:t>We want freedom from T.B.</a:t>
            </a:r>
          </a:p>
        </p:txBody>
      </p:sp>
    </p:spTree>
    <p:extLst>
      <p:ext uri="{BB962C8B-B14F-4D97-AF65-F5344CB8AC3E}">
        <p14:creationId xmlns:p14="http://schemas.microsoft.com/office/powerpoint/2010/main" val="27795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Possibilities of Engagement – Diagnostics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Crucial for strengthening </a:t>
            </a:r>
            <a:r>
              <a:rPr lang="en-IN" dirty="0"/>
              <a:t>pubic health </a:t>
            </a:r>
            <a:r>
              <a:rPr lang="en-IN" dirty="0" smtClean="0"/>
              <a:t>systems, low-resource settings</a:t>
            </a:r>
          </a:p>
          <a:p>
            <a:pPr lvl="1"/>
            <a:r>
              <a:rPr lang="en-IN" dirty="0"/>
              <a:t>Delayed test results – </a:t>
            </a:r>
            <a:r>
              <a:rPr lang="en-IN" dirty="0" smtClean="0"/>
              <a:t>Loss to follow-up; antibiotic resistance</a:t>
            </a:r>
          </a:p>
          <a:p>
            <a:pPr lvl="1"/>
            <a:r>
              <a:rPr lang="en-IN" dirty="0" smtClean="0"/>
              <a:t>Play an important role in delivery of rational medication</a:t>
            </a:r>
          </a:p>
          <a:p>
            <a:r>
              <a:rPr lang="en-IN" dirty="0"/>
              <a:t>WHO EDL</a:t>
            </a:r>
          </a:p>
          <a:p>
            <a:r>
              <a:rPr lang="en-IN" dirty="0"/>
              <a:t>India’s EDL – We should </a:t>
            </a:r>
            <a:r>
              <a:rPr lang="en-IN" dirty="0" smtClean="0"/>
              <a:t>engage</a:t>
            </a:r>
          </a:p>
          <a:p>
            <a:r>
              <a:rPr lang="en-IN" dirty="0" smtClean="0"/>
              <a:t>Rapid Diagnostic Tests (RDT)</a:t>
            </a:r>
          </a:p>
          <a:p>
            <a:pPr lvl="1"/>
            <a:r>
              <a:rPr lang="en-IN" dirty="0" err="1" smtClean="0"/>
              <a:t>govt’s</a:t>
            </a:r>
            <a:r>
              <a:rPr lang="en-IN" dirty="0" smtClean="0"/>
              <a:t> malaria programme</a:t>
            </a:r>
          </a:p>
          <a:p>
            <a:pPr lvl="1"/>
            <a:r>
              <a:rPr lang="en-IN" dirty="0" smtClean="0"/>
              <a:t>CBNAAT – TB programme </a:t>
            </a:r>
          </a:p>
          <a:p>
            <a:pPr lvl="1"/>
            <a:r>
              <a:rPr lang="en-IN" dirty="0" smtClean="0"/>
              <a:t>New tests – TB-LAM </a:t>
            </a:r>
          </a:p>
          <a:p>
            <a:endParaRPr lang="en-IN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62" y="3525784"/>
            <a:ext cx="2388612" cy="2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0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Possibilities of Engagement – Privatisation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Proposal to include TB outpatient care in </a:t>
            </a:r>
            <a:r>
              <a:rPr lang="en-IN" dirty="0" err="1" smtClean="0"/>
              <a:t>Ayushman</a:t>
            </a:r>
            <a:r>
              <a:rPr lang="en-IN" dirty="0" smtClean="0"/>
              <a:t> Bharat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2" y="2743216"/>
            <a:ext cx="9861801" cy="35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MSF and MSF Access Campaign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MSF – humanitarian medical organisation</a:t>
            </a:r>
          </a:p>
          <a:p>
            <a:pPr lvl="1"/>
            <a:r>
              <a:rPr lang="en-IN" dirty="0" smtClean="0"/>
              <a:t>Treatment provider in over 70 countries</a:t>
            </a:r>
          </a:p>
          <a:p>
            <a:pPr lvl="1"/>
            <a:r>
              <a:rPr lang="en-IN" dirty="0" smtClean="0"/>
              <a:t>Projects in India</a:t>
            </a:r>
          </a:p>
          <a:p>
            <a:endParaRPr lang="en-IN" dirty="0"/>
          </a:p>
          <a:p>
            <a:r>
              <a:rPr lang="en-IN" dirty="0" smtClean="0"/>
              <a:t>Access Campaign – Policy Team</a:t>
            </a:r>
          </a:p>
          <a:p>
            <a:pPr lvl="1"/>
            <a:r>
              <a:rPr lang="en-IN" dirty="0" smtClean="0"/>
              <a:t>Founded in 1999 with money from the Nobel Peace Prize</a:t>
            </a:r>
          </a:p>
          <a:p>
            <a:pPr lvl="1"/>
            <a:r>
              <a:rPr lang="en-IN" dirty="0" smtClean="0"/>
              <a:t>Context – new patent regime kicked in after 1995</a:t>
            </a:r>
          </a:p>
          <a:p>
            <a:pPr lvl="1"/>
            <a:r>
              <a:rPr lang="en-IN" dirty="0" smtClean="0"/>
              <a:t>AIDS epidemic</a:t>
            </a:r>
          </a:p>
          <a:p>
            <a:pPr lvl="1"/>
            <a:endParaRPr lang="en-IN" dirty="0" smtClean="0"/>
          </a:p>
          <a:p>
            <a:endParaRPr lang="en-IN" dirty="0"/>
          </a:p>
          <a:p>
            <a:pPr lvl="1"/>
            <a:endParaRPr lang="en-IN" dirty="0"/>
          </a:p>
          <a:p>
            <a:pPr lvl="1"/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42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Intellectual Property and Patents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WTO – Trade Related Aspects of Intellectual Property (TRIPS) in 1995</a:t>
            </a:r>
          </a:p>
          <a:p>
            <a:r>
              <a:rPr lang="en-IN" dirty="0" smtClean="0"/>
              <a:t>Patent term – 20 years</a:t>
            </a:r>
          </a:p>
          <a:p>
            <a:r>
              <a:rPr lang="en-IN" dirty="0" smtClean="0"/>
              <a:t>Monopoly</a:t>
            </a:r>
          </a:p>
          <a:p>
            <a:r>
              <a:rPr lang="en-IN" dirty="0" smtClean="0"/>
              <a:t>In 2005, India adopted product patent, in addition to previously existing process patent</a:t>
            </a:r>
          </a:p>
          <a:p>
            <a:r>
              <a:rPr lang="en-IN" dirty="0" smtClean="0"/>
              <a:t>However, did not allow </a:t>
            </a:r>
            <a:r>
              <a:rPr lang="en-IN" dirty="0" err="1" smtClean="0"/>
              <a:t>evergreening</a:t>
            </a: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15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HIV, Tuberculosis and Hepatitis B &amp; C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HIV – National AIDS Control Programme (NACP)</a:t>
            </a:r>
          </a:p>
          <a:p>
            <a:r>
              <a:rPr lang="en-IN" dirty="0" smtClean="0"/>
              <a:t>TB –  Revised National Tuberculosis Control Programme (RNTCP)</a:t>
            </a:r>
          </a:p>
          <a:p>
            <a:r>
              <a:rPr lang="en-IN" dirty="0" smtClean="0"/>
              <a:t>HCV –  National Viral Hepatitis Control Programme (NVHCP)</a:t>
            </a:r>
          </a:p>
          <a:p>
            <a:r>
              <a:rPr lang="en-IN" dirty="0" smtClean="0"/>
              <a:t>Public sector driven model</a:t>
            </a:r>
          </a:p>
          <a:p>
            <a:r>
              <a:rPr lang="en-IN" dirty="0" smtClean="0"/>
              <a:t>HIV/AIDS – nearly 90% registered in public sector</a:t>
            </a:r>
          </a:p>
          <a:p>
            <a:r>
              <a:rPr lang="en-IN" dirty="0" smtClean="0"/>
              <a:t>NVHCP – similar model</a:t>
            </a:r>
          </a:p>
          <a:p>
            <a:r>
              <a:rPr lang="en-IN" dirty="0" smtClean="0"/>
              <a:t>TB, especially DR-TB, increasingly public sector</a:t>
            </a:r>
          </a:p>
          <a:p>
            <a:pPr lvl="1"/>
            <a:r>
              <a:rPr lang="en-IN" dirty="0" smtClean="0"/>
              <a:t>Private: no regulation, don’t follow standard treatment guidelines</a:t>
            </a:r>
          </a:p>
          <a:p>
            <a:pPr lvl="1"/>
            <a:r>
              <a:rPr lang="en-IN" dirty="0" smtClean="0"/>
              <a:t>Antibiotic Resistance</a:t>
            </a:r>
          </a:p>
          <a:p>
            <a:pPr lvl="1"/>
            <a:r>
              <a:rPr lang="en-IN" dirty="0" smtClean="0"/>
              <a:t>new drugs under Conditional </a:t>
            </a:r>
            <a:r>
              <a:rPr lang="en-IN" dirty="0"/>
              <a:t>A</a:t>
            </a:r>
            <a:r>
              <a:rPr lang="en-IN" dirty="0" smtClean="0"/>
              <a:t>ccess Programme</a:t>
            </a:r>
          </a:p>
          <a:p>
            <a:pPr marL="457200" lvl="1" indent="0">
              <a:buNone/>
            </a:pPr>
            <a:endParaRPr lang="en-IN" dirty="0" smtClean="0"/>
          </a:p>
          <a:p>
            <a:pPr lvl="1"/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80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HIV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Active presence in National AIDS Control Organisation</a:t>
            </a:r>
          </a:p>
          <a:p>
            <a:pPr lvl="1"/>
            <a:r>
              <a:rPr lang="en-IN" dirty="0" smtClean="0"/>
              <a:t>Drug-users</a:t>
            </a:r>
          </a:p>
          <a:p>
            <a:pPr lvl="1"/>
            <a:r>
              <a:rPr lang="en-IN" dirty="0" smtClean="0"/>
              <a:t>Sex-workers</a:t>
            </a:r>
          </a:p>
          <a:p>
            <a:pPr lvl="1"/>
            <a:r>
              <a:rPr lang="en-IN" dirty="0" smtClean="0"/>
              <a:t>Trans persons</a:t>
            </a:r>
          </a:p>
          <a:p>
            <a:r>
              <a:rPr lang="en-IN" dirty="0"/>
              <a:t>Shortages and stock-outs of kits and medicines</a:t>
            </a:r>
          </a:p>
          <a:p>
            <a:r>
              <a:rPr lang="en-IN" dirty="0"/>
              <a:t>Community monitoring </a:t>
            </a:r>
          </a:p>
          <a:p>
            <a:pPr lvl="1"/>
            <a:r>
              <a:rPr lang="en-IN" dirty="0"/>
              <a:t>Keeping track of the stock</a:t>
            </a:r>
          </a:p>
          <a:p>
            <a:pPr lvl="1"/>
            <a:r>
              <a:rPr lang="en-IN" dirty="0"/>
              <a:t>Writing regular letters</a:t>
            </a:r>
          </a:p>
          <a:p>
            <a:pPr lvl="1"/>
            <a:r>
              <a:rPr lang="en-IN" dirty="0"/>
              <a:t>Creating </a:t>
            </a:r>
            <a:r>
              <a:rPr lang="en-IN" dirty="0" smtClean="0"/>
              <a:t>pressure</a:t>
            </a:r>
          </a:p>
          <a:p>
            <a:pPr marL="0" indent="0">
              <a:buNone/>
            </a:pPr>
            <a:endParaRPr lang="en-IN" dirty="0" smtClean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29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Hepatitis B and C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NVHCP – same groups as HIV</a:t>
            </a:r>
          </a:p>
          <a:p>
            <a:r>
              <a:rPr lang="en-IN" dirty="0" smtClean="0"/>
              <a:t>Same mode of transmission – Hep C and B </a:t>
            </a:r>
          </a:p>
          <a:p>
            <a:r>
              <a:rPr lang="en-IN" dirty="0" smtClean="0"/>
              <a:t>Launched in July 2019</a:t>
            </a:r>
          </a:p>
          <a:p>
            <a:r>
              <a:rPr lang="en-IN" dirty="0" smtClean="0"/>
              <a:t>First report from six states submitted in October</a:t>
            </a:r>
          </a:p>
          <a:p>
            <a:r>
              <a:rPr lang="en-IN" dirty="0" smtClean="0"/>
              <a:t>A major contribution – opposing patents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29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>
                <a:solidFill>
                  <a:srgbClr val="FF0000"/>
                </a:solidFill>
              </a:rPr>
              <a:t>Sofosbuvir</a:t>
            </a:r>
            <a:r>
              <a:rPr lang="en-IN" dirty="0" smtClean="0">
                <a:solidFill>
                  <a:srgbClr val="FF0000"/>
                </a:solidFill>
              </a:rPr>
              <a:t> – Hepatitis C medicine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85619" cy="4351338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US multinational company Gilead</a:t>
            </a:r>
          </a:p>
          <a:p>
            <a:r>
              <a:rPr lang="en-IN" dirty="0" smtClean="0"/>
              <a:t>Cost at launch – US$ 84000 (roughly </a:t>
            </a:r>
            <a:r>
              <a:rPr lang="en-IN" dirty="0" err="1" smtClean="0"/>
              <a:t>Rs</a:t>
            </a:r>
            <a:r>
              <a:rPr lang="en-IN" dirty="0" smtClean="0"/>
              <a:t>. 60 lakhs)</a:t>
            </a:r>
          </a:p>
          <a:p>
            <a:r>
              <a:rPr lang="en-IN" dirty="0" smtClean="0"/>
              <a:t>First </a:t>
            </a:r>
            <a:r>
              <a:rPr lang="en-IN" dirty="0"/>
              <a:t>PIL for free treatment in Haryana High Court – </a:t>
            </a:r>
            <a:r>
              <a:rPr lang="en-IN" dirty="0" err="1"/>
              <a:t>Ratia</a:t>
            </a:r>
            <a:r>
              <a:rPr lang="en-IN" dirty="0"/>
              <a:t> </a:t>
            </a:r>
            <a:r>
              <a:rPr lang="en-IN" dirty="0" smtClean="0"/>
              <a:t>town</a:t>
            </a:r>
          </a:p>
          <a:p>
            <a:r>
              <a:rPr lang="en-IN" dirty="0" smtClean="0"/>
              <a:t>DNP</a:t>
            </a:r>
            <a:r>
              <a:rPr lang="en-IN" dirty="0"/>
              <a:t>+ challenged in Delhi High </a:t>
            </a:r>
            <a:r>
              <a:rPr lang="en-IN" dirty="0" smtClean="0"/>
              <a:t>Court</a:t>
            </a:r>
          </a:p>
          <a:p>
            <a:r>
              <a:rPr lang="en-IN" dirty="0" smtClean="0"/>
              <a:t>Voluntary </a:t>
            </a:r>
            <a:r>
              <a:rPr lang="en-IN" dirty="0"/>
              <a:t>License to 11 </a:t>
            </a:r>
            <a:r>
              <a:rPr lang="en-IN" dirty="0" smtClean="0"/>
              <a:t>companies</a:t>
            </a:r>
          </a:p>
          <a:p>
            <a:r>
              <a:rPr lang="en-IN" dirty="0" smtClean="0"/>
              <a:t>Today </a:t>
            </a:r>
            <a:r>
              <a:rPr lang="en-IN" dirty="0"/>
              <a:t>the cost is in range of US$ 100 (roughly </a:t>
            </a:r>
            <a:r>
              <a:rPr lang="en-IN" dirty="0" err="1"/>
              <a:t>Rs</a:t>
            </a:r>
            <a:r>
              <a:rPr lang="en-IN" dirty="0"/>
              <a:t>. 6000) 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72" y="1928053"/>
            <a:ext cx="4450530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4035">
            <a:off x="2852230" y="2030014"/>
            <a:ext cx="7612140" cy="1956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33" y="3537568"/>
            <a:ext cx="4070711" cy="29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8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Tuberculosis – Issues of engagement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Scale-up </a:t>
            </a:r>
            <a:r>
              <a:rPr lang="en-IN" dirty="0" smtClean="0"/>
              <a:t>of new DR-TB drugs – </a:t>
            </a:r>
            <a:r>
              <a:rPr lang="en-IN" dirty="0" err="1" smtClean="0"/>
              <a:t>Bedaquiline</a:t>
            </a:r>
            <a:r>
              <a:rPr lang="en-IN" dirty="0" smtClean="0"/>
              <a:t> (</a:t>
            </a:r>
            <a:r>
              <a:rPr lang="en-IN" dirty="0" err="1" smtClean="0"/>
              <a:t>Bdq</a:t>
            </a:r>
            <a:r>
              <a:rPr lang="en-IN" dirty="0" smtClean="0"/>
              <a:t>) and </a:t>
            </a:r>
            <a:r>
              <a:rPr lang="en-IN" dirty="0" err="1" smtClean="0"/>
              <a:t>Delamanid</a:t>
            </a:r>
            <a:r>
              <a:rPr lang="en-IN" dirty="0" smtClean="0"/>
              <a:t> (</a:t>
            </a:r>
            <a:r>
              <a:rPr lang="en-IN" dirty="0" err="1" smtClean="0"/>
              <a:t>Dlm</a:t>
            </a:r>
            <a:r>
              <a:rPr lang="en-IN" dirty="0" smtClean="0"/>
              <a:t>)</a:t>
            </a:r>
          </a:p>
          <a:p>
            <a:r>
              <a:rPr lang="en-IN" dirty="0" smtClean="0"/>
              <a:t>Demand for compulsory licence – alternate producers</a:t>
            </a:r>
          </a:p>
          <a:p>
            <a:r>
              <a:rPr lang="en-IN" dirty="0" smtClean="0"/>
              <a:t>Shortages and stock-outs of medicines</a:t>
            </a:r>
          </a:p>
          <a:p>
            <a:r>
              <a:rPr lang="en-IN" dirty="0" smtClean="0"/>
              <a:t>Diagnostics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25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>
                <a:solidFill>
                  <a:srgbClr val="FF0000"/>
                </a:solidFill>
              </a:rPr>
              <a:t>Court Case – Young woman from Patna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114" y="2226469"/>
            <a:ext cx="3261237" cy="3597301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>
                <a:latin typeface="Garamond" panose="02020404030301010803" pitchFamily="18" charset="0"/>
              </a:rPr>
              <a:t>Govt. said cannot give </a:t>
            </a:r>
            <a:r>
              <a:rPr lang="en-IN" dirty="0" err="1" smtClean="0">
                <a:latin typeface="Garamond" panose="02020404030301010803" pitchFamily="18" charset="0"/>
              </a:rPr>
              <a:t>Dlm</a:t>
            </a:r>
            <a:r>
              <a:rPr lang="en-IN" dirty="0" smtClean="0">
                <a:latin typeface="Garamond" panose="02020404030301010803" pitchFamily="18" charset="0"/>
              </a:rPr>
              <a:t> to Shreya as they do not have the medicine</a:t>
            </a:r>
          </a:p>
          <a:p>
            <a:r>
              <a:rPr lang="en-IN" dirty="0" smtClean="0">
                <a:latin typeface="Garamond" panose="02020404030301010803" pitchFamily="18" charset="0"/>
              </a:rPr>
              <a:t>Jennifer </a:t>
            </a:r>
            <a:r>
              <a:rPr lang="en-IN" dirty="0" err="1" smtClean="0">
                <a:latin typeface="Garamond" panose="02020404030301010803" pitchFamily="18" charset="0"/>
              </a:rPr>
              <a:t>Furin</a:t>
            </a:r>
            <a:r>
              <a:rPr lang="en-IN" dirty="0" smtClean="0">
                <a:latin typeface="Garamond" panose="02020404030301010803" pitchFamily="18" charset="0"/>
              </a:rPr>
              <a:t> recommended in her affidavit</a:t>
            </a:r>
          </a:p>
          <a:p>
            <a:r>
              <a:rPr lang="en-IN" dirty="0" smtClean="0">
                <a:latin typeface="Garamond" panose="02020404030301010803" pitchFamily="18" charset="0"/>
              </a:rPr>
              <a:t>CS letter demanding registration of </a:t>
            </a:r>
            <a:r>
              <a:rPr lang="en-IN" dirty="0" err="1" smtClean="0">
                <a:latin typeface="Garamond" panose="02020404030301010803" pitchFamily="18" charset="0"/>
              </a:rPr>
              <a:t>Dlm</a:t>
            </a:r>
            <a:endParaRPr lang="en-IN" dirty="0" smtClean="0">
              <a:latin typeface="Garamond" panose="02020404030301010803" pitchFamily="18" charset="0"/>
            </a:endParaRPr>
          </a:p>
          <a:p>
            <a:r>
              <a:rPr lang="en-IN" dirty="0" smtClean="0">
                <a:latin typeface="Garamond" panose="02020404030301010803" pitchFamily="18" charset="0"/>
              </a:rPr>
              <a:t>Major issue: Otsuka did not work the patent. Letter demanded </a:t>
            </a:r>
            <a:r>
              <a:rPr lang="en-IN" dirty="0" err="1" smtClean="0">
                <a:latin typeface="Garamond" panose="02020404030301010803" pitchFamily="18" charset="0"/>
              </a:rPr>
              <a:t>Govt</a:t>
            </a:r>
            <a:r>
              <a:rPr lang="en-IN" dirty="0" smtClean="0">
                <a:latin typeface="Garamond" panose="02020404030301010803" pitchFamily="18" charset="0"/>
              </a:rPr>
              <a:t> Use license.</a:t>
            </a:r>
            <a:endParaRPr lang="en-IN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206407"/>
            <a:ext cx="4625464" cy="28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770</Words>
  <Application>Microsoft Office PowerPoint</Application>
  <PresentationFormat>Widescreen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Mangal</vt:lpstr>
      <vt:lpstr>Office Theme</vt:lpstr>
      <vt:lpstr>1_Office Theme</vt:lpstr>
      <vt:lpstr>Community Engagement to Strengthen Public Health System and Access to Medicines: Trajectory and Possibilities</vt:lpstr>
      <vt:lpstr>MSF and MSF Access Campaign</vt:lpstr>
      <vt:lpstr>Intellectual Property and Patents</vt:lpstr>
      <vt:lpstr>HIV, Tuberculosis and Hepatitis B &amp; C</vt:lpstr>
      <vt:lpstr>HIV</vt:lpstr>
      <vt:lpstr>Hepatitis B and C</vt:lpstr>
      <vt:lpstr>Sofosbuvir – Hepatitis C medicine</vt:lpstr>
      <vt:lpstr>Tuberculosis – Issues of engagement</vt:lpstr>
      <vt:lpstr>Court Case – Young woman from Patna</vt:lpstr>
      <vt:lpstr>Calling out Donations</vt:lpstr>
      <vt:lpstr>From older to new better regimens</vt:lpstr>
      <vt:lpstr>Fighting against patents</vt:lpstr>
      <vt:lpstr>Fight against patents: Drug Action Forum Karnataka</vt:lpstr>
      <vt:lpstr>Opposition to evergreening </vt:lpstr>
      <vt:lpstr>Opposition to evergreening </vt:lpstr>
      <vt:lpstr>PowerPoint Presentation</vt:lpstr>
      <vt:lpstr>Slogans – Hindi and translation</vt:lpstr>
      <vt:lpstr>Possibilities of Engagement – Diagnostics</vt:lpstr>
      <vt:lpstr>Possibilities of Engagement – Privatisation </vt:lpstr>
    </vt:vector>
  </TitlesOfParts>
  <Company>MSF OCA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Diagnostics and Medicines in Public Health System</dc:title>
  <dc:creator>jyotsna.singh</dc:creator>
  <cp:lastModifiedBy>Kriti</cp:lastModifiedBy>
  <cp:revision>35</cp:revision>
  <dcterms:created xsi:type="dcterms:W3CDTF">2019-12-21T04:40:50Z</dcterms:created>
  <dcterms:modified xsi:type="dcterms:W3CDTF">2020-01-05T08:53:09Z</dcterms:modified>
</cp:coreProperties>
</file>