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3"/>
    <p:sldId id="257" r:id="rId5"/>
    <p:sldId id="258" r:id="rId6"/>
    <p:sldId id="259" r:id="rId7"/>
    <p:sldId id="260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1" autoAdjust="0"/>
    <p:restoredTop sz="94660"/>
  </p:normalViewPr>
  <p:slideViewPr>
    <p:cSldViewPr snapToGrid="0">
      <p:cViewPr varScale="1">
        <p:scale>
          <a:sx n="53" d="100"/>
          <a:sy n="53" d="100"/>
        </p:scale>
        <p:origin x="1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D42F7-718C-4B98-AAEC-167E6DDD60A7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2AA4F-B828-4D7C-AFD3-893933DAFCB4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lide Image Placeholder 1"/>
          <p:cNvSpPr/>
          <p:nvPr>
            <p:ph type="sldImg" idx="2"/>
          </p:nvPr>
        </p:nvSpPr>
        <p:spPr/>
      </p:sp>
      <p:sp>
        <p:nvSpPr>
          <p:cNvPr id="3" name="Text Placeholder 2"/>
          <p:cNvSpPr/>
          <p:nvPr>
            <p:ph type="body" idx="3"/>
          </p:nvPr>
        </p:nvSpPr>
        <p:spPr/>
        <p:txBody>
          <a:bodyPr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lide Image Placeholder 1"/>
          <p:cNvSpPr/>
          <p:nvPr>
            <p:ph type="sldImg" idx="2"/>
          </p:nvPr>
        </p:nvSpPr>
        <p:spPr/>
      </p:sp>
      <p:sp>
        <p:nvSpPr>
          <p:cNvPr id="3" name="Text Placeholder 2"/>
          <p:cNvSpPr/>
          <p:nvPr>
            <p:ph type="body" idx="3"/>
          </p:nvPr>
        </p:nvSpPr>
        <p:spPr/>
        <p:txBody>
          <a:bodyPr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lide Image Placeholder 1"/>
          <p:cNvSpPr/>
          <p:nvPr>
            <p:ph type="sldImg" idx="2"/>
          </p:nvPr>
        </p:nvSpPr>
        <p:spPr/>
      </p:sp>
      <p:sp>
        <p:nvSpPr>
          <p:cNvPr id="3" name="Text Placeholder 2"/>
          <p:cNvSpPr/>
          <p:nvPr>
            <p:ph type="body" idx="3"/>
          </p:nvPr>
        </p:nvSpPr>
        <p:spPr/>
        <p:txBody>
          <a:bodyPr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lide Image Placeholder 1"/>
          <p:cNvSpPr/>
          <p:nvPr>
            <p:ph type="sldImg" idx="2"/>
          </p:nvPr>
        </p:nvSpPr>
        <p:spPr/>
      </p:sp>
      <p:sp>
        <p:nvSpPr>
          <p:cNvPr id="3" name="Text Placeholder 2"/>
          <p:cNvSpPr/>
          <p:nvPr>
            <p:ph type="body" idx="3"/>
          </p:nvPr>
        </p:nvSpPr>
        <p:spPr/>
        <p:txBody>
          <a:bodyPr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2700" y="-3175"/>
            <a:ext cx="12204700" cy="68611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063751" y="1125538"/>
            <a:ext cx="9211733" cy="1082675"/>
          </a:xfrm>
        </p:spPr>
        <p:txBody>
          <a:bodyPr/>
          <a:lstStyle>
            <a:lvl1pPr algn="r"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en-US" altLang="zh-CN" noProof="0" smtClean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063751" y="2351088"/>
            <a:ext cx="9218083" cy="1752600"/>
          </a:xfrm>
        </p:spPr>
        <p:txBody>
          <a:bodyPr/>
          <a:lstStyle>
            <a:lvl1pPr marL="0" indent="0" algn="r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en-US" altLang="zh-CN" noProof="0" smtClean="0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90500"/>
            <a:ext cx="2743200" cy="59372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90500"/>
            <a:ext cx="8026400" cy="59372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174750"/>
            <a:ext cx="53848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174750"/>
            <a:ext cx="53848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7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7" y="2505075"/>
            <a:ext cx="51583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5"/>
            <a:ext cx="617220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1026" name="Picture 6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12198351" cy="68611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Rectangle 3"/>
          <p:cNvSpPr>
            <a:spLocks noGrp="1"/>
          </p:cNvSpPr>
          <p:nvPr>
            <p:ph type="title"/>
          </p:nvPr>
        </p:nvSpPr>
        <p:spPr>
          <a:xfrm>
            <a:off x="609600" y="190500"/>
            <a:ext cx="10972800" cy="58261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  <p:sp>
        <p:nvSpPr>
          <p:cNvPr id="1028" name="Rectangle 4"/>
          <p:cNvSpPr>
            <a:spLocks noGrp="1"/>
          </p:cNvSpPr>
          <p:nvPr>
            <p:ph type="body" idx="1"/>
          </p:nvPr>
        </p:nvSpPr>
        <p:spPr>
          <a:xfrm>
            <a:off x="609600" y="1174750"/>
            <a:ext cx="10972800" cy="49530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3600" kern="1200">
          <a:solidFill>
            <a:schemeClr val="bg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49120" y="511175"/>
            <a:ext cx="9283700" cy="2585085"/>
          </a:xfrm>
        </p:spPr>
        <p:txBody>
          <a:bodyPr>
            <a:normAutofit fontScale="90000"/>
          </a:bodyPr>
          <a:p>
            <a:r>
              <a:rPr lang="en-IN" altLang="en-US">
                <a:sym typeface="+mn-ea"/>
              </a:rPr>
              <a:t>75 years of Independance  and Agriculture</a:t>
            </a:r>
            <a:br>
              <a:rPr lang="en-IN" altLang="en-US">
                <a:sym typeface="+mn-ea"/>
              </a:rPr>
            </a:br>
            <a:r>
              <a:rPr lang="en-IN" altLang="en-US">
                <a:sym typeface="+mn-ea"/>
              </a:rPr>
              <a:t>	Training webinar,</a:t>
            </a:r>
            <a:r>
              <a:rPr lang="en-IN" altLang="en-US">
                <a:sym typeface="+mn-ea"/>
              </a:rPr>
              <a:t>Agricultural Desk ,</a:t>
            </a:r>
            <a:r>
              <a:rPr lang="en-IN" altLang="en-US">
                <a:sym typeface="+mn-ea"/>
              </a:rPr>
              <a:t>AIPSN</a:t>
            </a:r>
            <a:br>
              <a:rPr lang="en-IN" altLang="en-US">
                <a:sym typeface="+mn-ea"/>
              </a:rPr>
            </a:br>
            <a:br>
              <a:rPr lang="en-IN" altLang="en-US">
                <a:sym typeface="+mn-ea"/>
              </a:rPr>
            </a:br>
            <a:br>
              <a:rPr lang="en-IN" altLang="en-US">
                <a:sym typeface="+mn-ea"/>
              </a:rPr>
            </a:br>
            <a:r>
              <a:rPr lang="en-IN" altLang="en-US"/>
              <a:t> Sustainable Farming</a:t>
            </a:r>
            <a:br>
              <a:rPr lang="en-IN" altLang="en-US"/>
            </a:br>
            <a:endParaRPr lang="en-IN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97505" y="3595688"/>
            <a:ext cx="9144000" cy="1655762"/>
          </a:xfrm>
        </p:spPr>
        <p:txBody>
          <a:bodyPr/>
          <a:p>
            <a:r>
              <a:rPr lang="en-IN" altLang="en-US">
                <a:sym typeface="+mn-ea"/>
              </a:rPr>
              <a:t>K.Senthamil Selvan</a:t>
            </a:r>
            <a:br>
              <a:rPr lang="en-IN" altLang="en-US">
                <a:sym typeface="+mn-ea"/>
              </a:rPr>
            </a:br>
            <a:r>
              <a:rPr lang="en-IN" altLang="en-US">
                <a:sym typeface="+mn-ea"/>
              </a:rPr>
              <a:t>13th ,April,2022</a:t>
            </a: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14CD68"/>
            </a:gs>
            <a:gs pos="100000">
              <a:srgbClr val="0B6E38"/>
            </a:gs>
          </a:gsLst>
          <a:lin scaled="0"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IN" altLang="en-US"/>
              <a:t>What is sustainable agriculture?</a:t>
            </a:r>
            <a:endParaRPr lang="en-I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ECO friendly, farmers friendly and People friendly</a:t>
            </a:r>
            <a:endParaRPr lang="en-US"/>
          </a:p>
          <a:p>
            <a:endParaRPr lang="en-US"/>
          </a:p>
          <a:p>
            <a:r>
              <a:rPr lang="en-US"/>
              <a:t>Integrated farming linking with allied activities,multi culture, rain water harvesting , utilising local resources</a:t>
            </a:r>
            <a:endParaRPr lang="en-US"/>
          </a:p>
          <a:p>
            <a:endParaRPr lang="en-US"/>
          </a:p>
          <a:p>
            <a:r>
              <a:rPr lang="en-US"/>
              <a:t>Self reliant : Mostly no inputs from outside. </a:t>
            </a:r>
            <a:endParaRPr lang="en-US"/>
          </a:p>
          <a:p>
            <a:r>
              <a:rPr lang="en-US"/>
              <a:t>Based on farmers knowledge</a:t>
            </a:r>
            <a:endParaRPr lang="en-US"/>
          </a:p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IN" altLang="en-US"/>
              <a:t>The Crisis in Agriculture </a:t>
            </a:r>
            <a:endParaRPr lang="en-I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0000" lnSpcReduction="20000"/>
          </a:bodyPr>
          <a:p>
            <a:r>
              <a:rPr lang="en-US"/>
              <a:t>Capitalistic model</a:t>
            </a:r>
            <a:endParaRPr lang="en-US"/>
          </a:p>
          <a:p>
            <a:endParaRPr lang="en-US"/>
          </a:p>
          <a:p>
            <a:r>
              <a:rPr lang="en-US"/>
              <a:t>Impoverishment of Small &amp; Marginal Farmers</a:t>
            </a:r>
            <a:endParaRPr lang="en-US"/>
          </a:p>
          <a:p>
            <a:endParaRPr lang="en-US"/>
          </a:p>
          <a:p>
            <a:r>
              <a:rPr lang="en-US"/>
              <a:t>Deterioration of natural Agro ecology</a:t>
            </a:r>
            <a:endParaRPr lang="en-US"/>
          </a:p>
          <a:p>
            <a:endParaRPr lang="en-US"/>
          </a:p>
          <a:p>
            <a:r>
              <a:rPr lang="en-US"/>
              <a:t>Price inequalities prevailing in the markets</a:t>
            </a:r>
            <a:endParaRPr lang="en-US"/>
          </a:p>
          <a:p>
            <a:pPr marL="0" indent="0">
              <a:buNone/>
            </a:pPr>
            <a:r>
              <a:rPr lang="en-US"/>
              <a:t>	</a:t>
            </a:r>
            <a:endParaRPr lang="en-US"/>
          </a:p>
        </p:txBody>
      </p:sp>
      <p:sp>
        <p:nvSpPr>
          <p:cNvPr id="5" name="Content Placeholder 4"/>
          <p:cNvSpPr/>
          <p:nvPr>
            <p:ph sz="half" idx="2"/>
          </p:nvPr>
        </p:nvSpPr>
        <p:spPr/>
        <p:txBody>
          <a:bodyPr/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IN" altLang="en-US"/>
              <a:t>The necessary for sustainable agriculture </a:t>
            </a:r>
            <a:endParaRPr lang="en-I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p>
            <a:r>
              <a:rPr lang="en-US"/>
              <a:t>To eradicate hunger and malnutrition </a:t>
            </a:r>
            <a:endParaRPr lang="en-US"/>
          </a:p>
          <a:p>
            <a:r>
              <a:rPr lang="en-US"/>
              <a:t>To check the  further degradation of lands</a:t>
            </a:r>
            <a:endParaRPr lang="en-US"/>
          </a:p>
          <a:p>
            <a:r>
              <a:rPr lang="en-IN" altLang="en-US"/>
              <a:t>To</a:t>
            </a:r>
            <a:r>
              <a:rPr lang="en-US"/>
              <a:t> provides healthy foods to people</a:t>
            </a:r>
            <a:endParaRPr lang="en-US"/>
          </a:p>
          <a:p>
            <a:r>
              <a:rPr lang="en-US"/>
              <a:t>Compatible with climates change</a:t>
            </a:r>
            <a:endParaRPr lang="en-US"/>
          </a:p>
        </p:txBody>
      </p:sp>
      <p:sp>
        <p:nvSpPr>
          <p:cNvPr id="5" name="Content Placeholder 4"/>
          <p:cNvSpPr/>
          <p:nvPr>
            <p:ph sz="half" idx="2"/>
          </p:nvPr>
        </p:nvSpPr>
        <p:spPr>
          <a:xfrm flipH="1">
            <a:off x="11551285" y="1174750"/>
            <a:ext cx="76200" cy="4953000"/>
          </a:xfrm>
        </p:spPr>
        <p:txBody>
          <a:bodyPr/>
          <a:p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14CD68"/>
            </a:gs>
            <a:gs pos="100000">
              <a:srgbClr val="0B6E38"/>
            </a:gs>
          </a:gsLst>
          <a:lin scaled="0"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lang="en-IN" altLang="en-US"/>
              <a:t>Experiences of Arivuthottam. </a:t>
            </a:r>
            <a:br>
              <a:rPr lang="en-IN" altLang="en-US"/>
            </a:br>
            <a:r>
              <a:rPr lang="en-IN" altLang="en-US"/>
              <a:t>Nature farm @Vellore</a:t>
            </a:r>
            <a:endParaRPr lang="en-I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162050"/>
            <a:ext cx="5384800" cy="5409565"/>
          </a:xfrm>
        </p:spPr>
        <p:txBody>
          <a:bodyPr/>
          <a:p>
            <a:r>
              <a:rPr lang="en-US"/>
              <a:t>Nature farming is viable, sustainable, replicable</a:t>
            </a:r>
            <a:endParaRPr lang="en-US"/>
          </a:p>
          <a:p>
            <a:r>
              <a:rPr lang="en-US"/>
              <a:t>Misconceptions about Nature farming</a:t>
            </a:r>
            <a:endParaRPr lang="en-US"/>
          </a:p>
          <a:p>
            <a:r>
              <a:rPr lang="en-US"/>
              <a:t>Farmers" Educations on Agri knowledge,Sci &amp; Tech</a:t>
            </a:r>
            <a:endParaRPr lang="en-US"/>
          </a:p>
          <a:p>
            <a:r>
              <a:rPr lang="en-US"/>
              <a:t>Farmers” network to share the  inputs </a:t>
            </a:r>
            <a:r>
              <a:rPr lang="en-IN" altLang="en-US"/>
              <a:t> &amp;</a:t>
            </a:r>
            <a:r>
              <a:rPr lang="en-US"/>
              <a:t> marketing </a:t>
            </a:r>
            <a:endParaRPr lang="en-US"/>
          </a:p>
        </p:txBody>
      </p:sp>
      <p:pic>
        <p:nvPicPr>
          <p:cNvPr id="6" name="Content Placeholder 5" descr="Arivuthottm_logo (2)"/>
          <p:cNvPicPr>
            <a:picLocks noChangeAspect="1"/>
          </p:cNvPicPr>
          <p:nvPr>
            <p:ph sz="half" idx="2"/>
          </p:nvPr>
        </p:nvPicPr>
        <p:blipFill>
          <a:blip r:embed="rId1"/>
          <a:stretch>
            <a:fillRect/>
          </a:stretch>
        </p:blipFill>
        <p:spPr>
          <a:xfrm>
            <a:off x="7317740" y="2368550"/>
            <a:ext cx="2919730" cy="323405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ata Pie Charts">
  <a:themeElements>
    <a:clrScheme name="Data Pie Charts 13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9900"/>
      </a:accent1>
      <a:accent2>
        <a:srgbClr val="99CC00"/>
      </a:accent2>
      <a:accent3>
        <a:srgbClr val="FFFFFF"/>
      </a:accent3>
      <a:accent4>
        <a:srgbClr val="000000"/>
      </a:accent4>
      <a:accent5>
        <a:srgbClr val="AACAAA"/>
      </a:accent5>
      <a:accent6>
        <a:srgbClr val="8AB900"/>
      </a:accent6>
      <a:hlink>
        <a:srgbClr val="CC3300"/>
      </a:hlink>
      <a:folHlink>
        <a:srgbClr val="996600"/>
      </a:folHlink>
    </a:clrScheme>
    <a:fontScheme name="Data Pie Charts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Data Pie Char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ta Pie Chart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ta Pie Chart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ta Pie Chart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ta Pie Chart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ta Pie Chart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ta Pie Chart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ta Pie Chart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ta Pie Chart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ta Pie Chart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ta Pie Chart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ta Pie Chart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ta Pie Charts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9900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AACAAA"/>
        </a:accent5>
        <a:accent6>
          <a:srgbClr val="8AB900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1000</Words>
  <Application>WPS Presentation</Application>
  <PresentationFormat>Widescreen</PresentationFormat>
  <Paragraphs>39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2" baseType="lpstr">
      <vt:lpstr>Arial</vt:lpstr>
      <vt:lpstr>SimSun</vt:lpstr>
      <vt:lpstr>Wingdings</vt:lpstr>
      <vt:lpstr>Microsoft YaHei</vt:lpstr>
      <vt:lpstr>Arial Unicode MS</vt:lpstr>
      <vt:lpstr>Calibri</vt:lpstr>
      <vt:lpstr>Data Pie Charts</vt:lpstr>
      <vt:lpstr>75 years of Independance  and Agriculture 	Training webinar,Agricultural Desk ,AIPSN    Sustainable Farming </vt:lpstr>
      <vt:lpstr>What is sustainable agriculture?</vt:lpstr>
      <vt:lpstr>The Crisis in Agriculture </vt:lpstr>
      <vt:lpstr>The necessary for sustainable agriculture </vt:lpstr>
      <vt:lpstr>Experiences of Arivuthottam.  Nature farm @Vellore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/>
  <cp:lastModifiedBy>SenthamilSelvan</cp:lastModifiedBy>
  <cp:revision>5</cp:revision>
  <dcterms:created xsi:type="dcterms:W3CDTF">2022-04-13T04:29:00Z</dcterms:created>
  <dcterms:modified xsi:type="dcterms:W3CDTF">2022-04-13T10:32:07Z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3A1C4130CFC14727BBBABDC754BFFA21</vt:lpwstr>
  </property>
  <property fmtid="{D5CDD505-2E9C-101B-9397-08002B2CF9AE}" pid="3" name="KSOProductBuildVer">
    <vt:lpwstr>1033-11.2.0.10451</vt:lpwstr>
  </property>
</Properties>
</file>